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8" r:id="rId5"/>
    <p:sldId id="269" r:id="rId6"/>
    <p:sldId id="270" r:id="rId7"/>
    <p:sldId id="260" r:id="rId8"/>
    <p:sldId id="261" r:id="rId9"/>
    <p:sldId id="262" r:id="rId10"/>
    <p:sldId id="271" r:id="rId11"/>
    <p:sldId id="263" r:id="rId12"/>
    <p:sldId id="272" r:id="rId13"/>
    <p:sldId id="264" r:id="rId14"/>
    <p:sldId id="265" r:id="rId15"/>
    <p:sldId id="273" r:id="rId16"/>
    <p:sldId id="266"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9F4AFC7-41DC-423F-B1A0-76CABFB4ED77}" type="datetimeFigureOut">
              <a:rPr lang="en-US" smtClean="0"/>
              <a:pPr/>
              <a:t>22-May-20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D3582B7-08C6-4FA5-BEB2-0ED5C1BEC50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F4AFC7-41DC-423F-B1A0-76CABFB4ED77}" type="datetimeFigureOut">
              <a:rPr lang="en-US" smtClean="0"/>
              <a:pPr/>
              <a:t>22-May-20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582B7-08C6-4FA5-BEB2-0ED5C1BEC5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F4AFC7-41DC-423F-B1A0-76CABFB4ED77}" type="datetimeFigureOut">
              <a:rPr lang="en-US" smtClean="0"/>
              <a:pPr/>
              <a:t>22-May-20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582B7-08C6-4FA5-BEB2-0ED5C1BEC5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9F4AFC7-41DC-423F-B1A0-76CABFB4ED77}" type="datetimeFigureOut">
              <a:rPr lang="en-US" smtClean="0"/>
              <a:pPr/>
              <a:t>22-May-20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582B7-08C6-4FA5-BEB2-0ED5C1BEC50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9F4AFC7-41DC-423F-B1A0-76CABFB4ED77}" type="datetimeFigureOut">
              <a:rPr lang="en-US" smtClean="0"/>
              <a:pPr/>
              <a:t>22-May-20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D3582B7-08C6-4FA5-BEB2-0ED5C1BEC50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9F4AFC7-41DC-423F-B1A0-76CABFB4ED77}" type="datetimeFigureOut">
              <a:rPr lang="en-US" smtClean="0"/>
              <a:pPr/>
              <a:t>22-May-20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582B7-08C6-4FA5-BEB2-0ED5C1BEC50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9F4AFC7-41DC-423F-B1A0-76CABFB4ED77}" type="datetimeFigureOut">
              <a:rPr lang="en-US" smtClean="0"/>
              <a:pPr/>
              <a:t>22-May-20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582B7-08C6-4FA5-BEB2-0ED5C1BEC50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F4AFC7-41DC-423F-B1A0-76CABFB4ED77}" type="datetimeFigureOut">
              <a:rPr lang="en-US" smtClean="0"/>
              <a:pPr/>
              <a:t>22-May-20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582B7-08C6-4FA5-BEB2-0ED5C1BEC5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4AFC7-41DC-423F-B1A0-76CABFB4ED77}" type="datetimeFigureOut">
              <a:rPr lang="en-US" smtClean="0"/>
              <a:pPr/>
              <a:t>22-May-20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582B7-08C6-4FA5-BEB2-0ED5C1BEC5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F4AFC7-41DC-423F-B1A0-76CABFB4ED77}" type="datetimeFigureOut">
              <a:rPr lang="en-US" smtClean="0"/>
              <a:pPr/>
              <a:t>22-May-20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582B7-08C6-4FA5-BEB2-0ED5C1BEC50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F4AFC7-41DC-423F-B1A0-76CABFB4ED77}" type="datetimeFigureOut">
              <a:rPr lang="en-US" smtClean="0"/>
              <a:pPr/>
              <a:t>22-May-20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D3582B7-08C6-4FA5-BEB2-0ED5C1BEC50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9F4AFC7-41DC-423F-B1A0-76CABFB4ED77}" type="datetimeFigureOut">
              <a:rPr lang="en-US" smtClean="0"/>
              <a:pPr/>
              <a:t>22-May-20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D3582B7-08C6-4FA5-BEB2-0ED5C1BEC5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karijera.bos.rs/zanimanja"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95800" y="5486400"/>
            <a:ext cx="4648200" cy="1066800"/>
          </a:xfrm>
        </p:spPr>
        <p:txBody>
          <a:bodyPr>
            <a:normAutofit fontScale="92500"/>
          </a:bodyPr>
          <a:lstStyle/>
          <a:p>
            <a:r>
              <a:rPr lang="sr-Cyrl-RS" sz="2400" dirty="0" smtClean="0"/>
              <a:t>Педагошко-психолошка служба</a:t>
            </a:r>
          </a:p>
          <a:p>
            <a:r>
              <a:rPr lang="sr-Cyrl-RS" sz="2400" dirty="0" smtClean="0"/>
              <a:t>ОШ “Краљ Петар </a:t>
            </a:r>
            <a:r>
              <a:rPr lang="sr-Latn-RS" sz="2400" dirty="0" smtClean="0"/>
              <a:t>I</a:t>
            </a:r>
            <a:r>
              <a:rPr lang="en-US" sz="2400" dirty="0" smtClean="0"/>
              <a:t>I </a:t>
            </a:r>
            <a:r>
              <a:rPr lang="sr-Cyrl-RS" sz="2400" dirty="0" smtClean="0"/>
              <a:t>Карађорђевић“</a:t>
            </a:r>
            <a:endParaRPr lang="en-US" sz="2400" dirty="0"/>
          </a:p>
        </p:txBody>
      </p:sp>
      <p:sp>
        <p:nvSpPr>
          <p:cNvPr id="2" name="Title 1"/>
          <p:cNvSpPr>
            <a:spLocks noGrp="1"/>
          </p:cNvSpPr>
          <p:nvPr>
            <p:ph type="ctrTitle"/>
          </p:nvPr>
        </p:nvSpPr>
        <p:spPr/>
        <p:txBody>
          <a:bodyPr>
            <a:normAutofit fontScale="90000"/>
          </a:bodyPr>
          <a:lstStyle/>
          <a:p>
            <a:r>
              <a:rPr lang="sr-Cyrl-RS" dirty="0" smtClean="0"/>
              <a:t/>
            </a:r>
            <a:br>
              <a:rPr lang="sr-Cyrl-RS" dirty="0" smtClean="0"/>
            </a:br>
            <a:r>
              <a:rPr lang="sr-Cyrl-RS" sz="4900" dirty="0" smtClean="0"/>
              <a:t>ВОДИЧ ЗА ИЗБОР ЗАНИМАЊА</a:t>
            </a:r>
            <a:r>
              <a:rPr lang="sr-Cyrl-RS" dirty="0" smtClean="0"/>
              <a:t/>
            </a:r>
            <a:br>
              <a:rPr lang="sr-Cyrl-RS" dirty="0" smtClean="0"/>
            </a:br>
            <a:endParaRPr lang="en-US" dirty="0"/>
          </a:p>
        </p:txBody>
      </p:sp>
      <p:pic>
        <p:nvPicPr>
          <p:cNvPr id="5" name="Picture 4" descr="c o.jpg"/>
          <p:cNvPicPr>
            <a:picLocks noChangeAspect="1"/>
          </p:cNvPicPr>
          <p:nvPr/>
        </p:nvPicPr>
        <p:blipFill>
          <a:blip r:embed="rId2" cstate="print"/>
          <a:stretch>
            <a:fillRect/>
          </a:stretch>
        </p:blipFill>
        <p:spPr>
          <a:xfrm>
            <a:off x="152400" y="3429000"/>
            <a:ext cx="4267200" cy="3143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4419600" cy="6555641"/>
          </a:xfrm>
          <a:prstGeom prst="rect">
            <a:avLst/>
          </a:prstGeom>
        </p:spPr>
        <p:txBody>
          <a:bodyPr wrap="square">
            <a:spAutoFit/>
          </a:bodyPr>
          <a:lstStyle/>
          <a:p>
            <a:pPr>
              <a:buFont typeface="Arial" pitchFamily="34" charset="0"/>
              <a:buChar char="•"/>
            </a:pPr>
            <a:r>
              <a:rPr lang="sr-Latn-RS" sz="2000" dirty="0" smtClean="0">
                <a:solidFill>
                  <a:schemeClr val="accent1"/>
                </a:solidFill>
              </a:rPr>
              <a:t> </a:t>
            </a:r>
            <a:r>
              <a:rPr lang="sr-Latn-RS" sz="2000" dirty="0" smtClean="0"/>
              <a:t> </a:t>
            </a:r>
            <a:r>
              <a:rPr lang="sr-Cyrl-RS" sz="2000" dirty="0" smtClean="0"/>
              <a:t>Осим Водича корисне информације о разним занимањима можеш пронаћи и на другим интернет страницама, сајтовима средњих школа, распитати се о њима од нпр. кућних познаника који раде у тим обастима и сл.</a:t>
            </a:r>
          </a:p>
          <a:p>
            <a:endParaRPr lang="sr-Cyrl-RS" sz="2000" dirty="0" smtClean="0"/>
          </a:p>
          <a:p>
            <a:pPr>
              <a:buFont typeface="Arial" pitchFamily="34" charset="0"/>
              <a:buChar char="•"/>
            </a:pPr>
            <a:r>
              <a:rPr lang="sr-Latn-RS" sz="2000" dirty="0" smtClean="0">
                <a:solidFill>
                  <a:schemeClr val="accent1"/>
                </a:solidFill>
              </a:rPr>
              <a:t>  </a:t>
            </a:r>
            <a:r>
              <a:rPr lang="sr-Cyrl-RS" sz="2000" dirty="0" smtClean="0"/>
              <a:t>Информације </a:t>
            </a:r>
            <a:r>
              <a:rPr lang="sr-Cyrl-RS" sz="2000" b="1" i="1" dirty="0" smtClean="0">
                <a:solidFill>
                  <a:schemeClr val="accent1"/>
                </a:solidFill>
              </a:rPr>
              <a:t>о савременијим занимањима</a:t>
            </a:r>
            <a:r>
              <a:rPr lang="sr-Cyrl-RS" sz="2000" dirty="0" smtClean="0">
                <a:solidFill>
                  <a:schemeClr val="accent1"/>
                </a:solidFill>
              </a:rPr>
              <a:t>, </a:t>
            </a:r>
            <a:r>
              <a:rPr lang="sr-Cyrl-RS" sz="2000" dirty="0" smtClean="0"/>
              <a:t>посебно у неким конкретнијим областима рада можеш пронаћи и у оквиру “базе занимања” на порталу </a:t>
            </a:r>
            <a:r>
              <a:rPr lang="sr-Latn-RS" sz="2000" b="1" dirty="0" smtClean="0">
                <a:hlinkClick r:id="rId2"/>
              </a:rPr>
              <a:t>www.</a:t>
            </a:r>
            <a:r>
              <a:rPr lang="en-US" sz="2000" b="1" dirty="0" err="1" smtClean="0">
                <a:hlinkClick r:id="rId2"/>
              </a:rPr>
              <a:t>karijera.bos.rs</a:t>
            </a:r>
            <a:r>
              <a:rPr lang="en-US" sz="2000" b="1" dirty="0" smtClean="0">
                <a:hlinkClick r:id="rId2"/>
              </a:rPr>
              <a:t>/</a:t>
            </a:r>
            <a:r>
              <a:rPr lang="en-US" sz="2000" b="1" dirty="0" err="1" smtClean="0">
                <a:hlinkClick r:id="rId2"/>
              </a:rPr>
              <a:t>zanimanja</a:t>
            </a:r>
            <a:r>
              <a:rPr lang="sr-Latn-RS" sz="2000" b="1" dirty="0" smtClean="0"/>
              <a:t> </a:t>
            </a:r>
            <a:r>
              <a:rPr lang="sr-Cyrl-RS" sz="2000" dirty="0" smtClean="0"/>
              <a:t>бирајући области из падајућег менија . Имај само на уму да је овај сајт намењен проф.орјентацији након средње школе те да све остале информације и тестови нису прилагођени твом узрасту па њих не препоручујемо ).</a:t>
            </a:r>
          </a:p>
        </p:txBody>
      </p:sp>
      <p:pic>
        <p:nvPicPr>
          <p:cNvPr id="6" name="Picture 5" descr="people-group-different-job.jpg"/>
          <p:cNvPicPr>
            <a:picLocks noChangeAspect="1"/>
          </p:cNvPicPr>
          <p:nvPr/>
        </p:nvPicPr>
        <p:blipFill>
          <a:blip r:embed="rId3" cstate="print"/>
          <a:stretch>
            <a:fillRect/>
          </a:stretch>
        </p:blipFill>
        <p:spPr>
          <a:xfrm>
            <a:off x="4419600" y="609600"/>
            <a:ext cx="4572000" cy="59626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4800600" cy="6324600"/>
          </a:xfrm>
        </p:spPr>
        <p:txBody>
          <a:bodyPr>
            <a:normAutofit/>
          </a:bodyPr>
          <a:lstStyle/>
          <a:p>
            <a:r>
              <a:rPr lang="sr-Cyrl-RS" sz="2000" dirty="0" smtClean="0"/>
              <a:t> Иако је сортирање занимања према областима згодно и корисно</a:t>
            </a:r>
            <a:r>
              <a:rPr lang="sr-Latn-RS" sz="2000" dirty="0" smtClean="0"/>
              <a:t> </a:t>
            </a:r>
            <a:r>
              <a:rPr lang="sr-Cyrl-RS" sz="2000" dirty="0" smtClean="0"/>
              <a:t>имај на уму да постоје занимања код којих није јасно којој области рада припадају, као и оних код којих се преплиће више њих. Важи и супротно, тј. да постоји велики број области код којих није сасвим јасно која занимања стоје иза њих</a:t>
            </a:r>
            <a:r>
              <a:rPr lang="sr-Latn-RS" sz="2000" dirty="0" smtClean="0"/>
              <a:t>.</a:t>
            </a:r>
            <a:endParaRPr lang="sr-Cyrl-RS" sz="2000" dirty="0" smtClean="0"/>
          </a:p>
          <a:p>
            <a:pPr>
              <a:buNone/>
            </a:pPr>
            <a:endParaRPr lang="sr-Cyrl-RS" sz="2000" dirty="0" smtClean="0"/>
          </a:p>
          <a:p>
            <a:r>
              <a:rPr lang="sr-Cyrl-RS" sz="2000" dirty="0" smtClean="0"/>
              <a:t> До свега овога долази и због све убрзанијег начина живота и великог развоја/промена у разним сферама те непрекидно настају нове делатности и поља радних задатака</a:t>
            </a:r>
            <a:r>
              <a:rPr lang="sr-Latn-RS" sz="2400" dirty="0" smtClean="0"/>
              <a:t>.</a:t>
            </a:r>
          </a:p>
          <a:p>
            <a:endParaRPr lang="sr-Latn-RS" dirty="0" smtClean="0"/>
          </a:p>
          <a:p>
            <a:pPr>
              <a:buNone/>
            </a:pPr>
            <a:endParaRPr lang="sr-Latn-RS" dirty="0" smtClean="0"/>
          </a:p>
          <a:p>
            <a:pPr>
              <a:buNone/>
            </a:pPr>
            <a:endParaRPr lang="sr-Latn-RS" dirty="0" smtClean="0"/>
          </a:p>
          <a:p>
            <a:pPr>
              <a:buNone/>
            </a:pPr>
            <a:endParaRPr lang="sr-Cyrl-RS" dirty="0" smtClean="0"/>
          </a:p>
          <a:p>
            <a:endParaRPr lang="sr-Latn-RS" dirty="0" smtClean="0"/>
          </a:p>
          <a:p>
            <a:endParaRPr lang="sr-Latn-RS" dirty="0" smtClean="0"/>
          </a:p>
          <a:p>
            <a:endParaRPr lang="en-US" dirty="0"/>
          </a:p>
        </p:txBody>
      </p:sp>
      <p:pic>
        <p:nvPicPr>
          <p:cNvPr id="8" name="Picture 7" descr="wiki-300x240.png"/>
          <p:cNvPicPr>
            <a:picLocks noChangeAspect="1"/>
          </p:cNvPicPr>
          <p:nvPr/>
        </p:nvPicPr>
        <p:blipFill>
          <a:blip r:embed="rId2" cstate="print"/>
          <a:stretch>
            <a:fillRect/>
          </a:stretch>
        </p:blipFill>
        <p:spPr>
          <a:xfrm>
            <a:off x="5257800" y="228600"/>
            <a:ext cx="3733800" cy="2743200"/>
          </a:xfrm>
          <a:prstGeom prst="rect">
            <a:avLst/>
          </a:prstGeom>
        </p:spPr>
      </p:pic>
      <p:pic>
        <p:nvPicPr>
          <p:cNvPr id="9" name="Picture 8" descr="greencom-768x416.jpg"/>
          <p:cNvPicPr>
            <a:picLocks noChangeAspect="1"/>
          </p:cNvPicPr>
          <p:nvPr/>
        </p:nvPicPr>
        <p:blipFill>
          <a:blip r:embed="rId3" cstate="print"/>
          <a:stretch>
            <a:fillRect/>
          </a:stretch>
        </p:blipFill>
        <p:spPr>
          <a:xfrm>
            <a:off x="5410200" y="3124200"/>
            <a:ext cx="3429000" cy="3429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1"/>
            <a:ext cx="7696200" cy="3170099"/>
          </a:xfrm>
          <a:prstGeom prst="rect">
            <a:avLst/>
          </a:prstGeom>
        </p:spPr>
        <p:txBody>
          <a:bodyPr wrap="square">
            <a:spAutoFit/>
          </a:bodyPr>
          <a:lstStyle/>
          <a:p>
            <a:pPr>
              <a:buFont typeface="Arial" pitchFamily="34" charset="0"/>
              <a:buChar char="•"/>
            </a:pPr>
            <a:r>
              <a:rPr lang="sr-Latn-RS" sz="2000" dirty="0" smtClean="0">
                <a:solidFill>
                  <a:schemeClr val="accent1"/>
                </a:solidFill>
              </a:rPr>
              <a:t> </a:t>
            </a:r>
            <a:r>
              <a:rPr lang="sr-Latn-RS" sz="2000" dirty="0" smtClean="0"/>
              <a:t> </a:t>
            </a:r>
            <a:r>
              <a:rPr lang="sr-Cyrl-RS" sz="2000" dirty="0" smtClean="0"/>
              <a:t>Због свега тога корисније може бити не опредељивати се за само једно конкретно занимање већ размислити у којим областима би желео/ла радити и које делатности те интересују...тиме себи остављаш више отворених могућности</a:t>
            </a:r>
            <a:r>
              <a:rPr lang="sr-Latn-RS" sz="2000" dirty="0" smtClean="0"/>
              <a:t>.</a:t>
            </a:r>
            <a:endParaRPr lang="sr-Cyrl-RS" sz="2000" dirty="0" smtClean="0"/>
          </a:p>
          <a:p>
            <a:endParaRPr lang="sr-Cyrl-RS" sz="2000" dirty="0" smtClean="0"/>
          </a:p>
          <a:p>
            <a:pPr>
              <a:buFont typeface="Arial" pitchFamily="34" charset="0"/>
              <a:buChar char="•"/>
            </a:pPr>
            <a:r>
              <a:rPr lang="sr-Latn-RS" sz="2000" dirty="0" smtClean="0">
                <a:solidFill>
                  <a:schemeClr val="accent1"/>
                </a:solidFill>
              </a:rPr>
              <a:t> </a:t>
            </a:r>
            <a:r>
              <a:rPr lang="sr-Latn-RS" sz="2000" dirty="0" smtClean="0"/>
              <a:t> </a:t>
            </a:r>
            <a:r>
              <a:rPr lang="sr-Cyrl-RS" sz="2000" dirty="0" smtClean="0"/>
              <a:t>Избор средње школе у том случају неће бити животна одлука коју једном када донесеш више никада нећеш моћи да је промениш већ само добар старт након чега се можеш поново орјентисати, прилагодити новим интересовањима или захтевима живота</a:t>
            </a:r>
            <a:r>
              <a:rPr lang="sr-Latn-RS" sz="2000" dirty="0" smtClean="0"/>
              <a:t>.</a:t>
            </a:r>
            <a:endParaRPr lang="sr-Cyrl-RS" sz="2000" dirty="0" smtClean="0"/>
          </a:p>
        </p:txBody>
      </p:sp>
      <p:pic>
        <p:nvPicPr>
          <p:cNvPr id="5" name="Picture 4" descr="career.jpg"/>
          <p:cNvPicPr>
            <a:picLocks noChangeAspect="1"/>
          </p:cNvPicPr>
          <p:nvPr/>
        </p:nvPicPr>
        <p:blipFill>
          <a:blip r:embed="rId2" cstate="print"/>
          <a:stretch>
            <a:fillRect/>
          </a:stretch>
        </p:blipFill>
        <p:spPr>
          <a:xfrm>
            <a:off x="914400" y="3505200"/>
            <a:ext cx="7315199" cy="3200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38200"/>
          </a:xfrm>
        </p:spPr>
        <p:txBody>
          <a:bodyPr>
            <a:normAutofit/>
          </a:bodyPr>
          <a:lstStyle/>
          <a:p>
            <a:pPr algn="ctr"/>
            <a:r>
              <a:rPr lang="sr-Cyrl-RS" dirty="0" smtClean="0"/>
              <a:t>МОГУЋНОСТИ ШКОЛОВАЊА</a:t>
            </a:r>
            <a:endParaRPr lang="en-US" dirty="0"/>
          </a:p>
        </p:txBody>
      </p:sp>
      <p:sp>
        <p:nvSpPr>
          <p:cNvPr id="3" name="Content Placeholder 2"/>
          <p:cNvSpPr>
            <a:spLocks noGrp="1"/>
          </p:cNvSpPr>
          <p:nvPr>
            <p:ph sz="quarter" idx="1"/>
          </p:nvPr>
        </p:nvSpPr>
        <p:spPr>
          <a:xfrm>
            <a:off x="914400" y="1143000"/>
            <a:ext cx="7772400" cy="5486400"/>
          </a:xfrm>
        </p:spPr>
        <p:txBody>
          <a:bodyPr>
            <a:normAutofit fontScale="85000" lnSpcReduction="20000"/>
          </a:bodyPr>
          <a:lstStyle/>
          <a:p>
            <a:r>
              <a:rPr lang="sr-Cyrl-RS" dirty="0" smtClean="0"/>
              <a:t>Уз информације о занимањима, а некада и одвојене налазе и оне о могућностима школовања  и каријере везане за занимања које је такође важно да истражиш.</a:t>
            </a:r>
          </a:p>
          <a:p>
            <a:r>
              <a:rPr lang="sr-Cyrl-RS" dirty="0" smtClean="0"/>
              <a:t>То су сви они подаци који говоре </a:t>
            </a:r>
            <a:r>
              <a:rPr lang="sr-Cyrl-RS" dirty="0" smtClean="0">
                <a:solidFill>
                  <a:schemeClr val="accent1"/>
                </a:solidFill>
              </a:rPr>
              <a:t>о трајању школовања </a:t>
            </a:r>
            <a:r>
              <a:rPr lang="sr-Cyrl-RS" dirty="0" smtClean="0"/>
              <a:t>за конкретно занимање, </a:t>
            </a:r>
            <a:r>
              <a:rPr lang="sr-Cyrl-RS" dirty="0" smtClean="0">
                <a:solidFill>
                  <a:schemeClr val="accent1"/>
                </a:solidFill>
              </a:rPr>
              <a:t>захтеви</a:t>
            </a:r>
            <a:r>
              <a:rPr lang="sr-Cyrl-RS" b="1" dirty="0" smtClean="0"/>
              <a:t> </a:t>
            </a:r>
            <a:r>
              <a:rPr lang="sr-Cyrl-RS" dirty="0" smtClean="0"/>
              <a:t>које школа поставља пред кандидате </a:t>
            </a:r>
            <a:r>
              <a:rPr lang="sr-Cyrl-RS" dirty="0" smtClean="0">
                <a:solidFill>
                  <a:schemeClr val="accent1"/>
                </a:solidFill>
              </a:rPr>
              <a:t>за упис </a:t>
            </a:r>
            <a:r>
              <a:rPr lang="sr-Cyrl-RS" dirty="0" smtClean="0"/>
              <a:t>(нпр.тестирање посебних знања/способности за спец.одељења или уметничке школе, број бодова који је раније био потребан за упис...), затим </a:t>
            </a:r>
            <a:r>
              <a:rPr lang="sr-Cyrl-RS" dirty="0" smtClean="0">
                <a:solidFill>
                  <a:schemeClr val="accent1"/>
                </a:solidFill>
              </a:rPr>
              <a:t>предмети</a:t>
            </a:r>
            <a:r>
              <a:rPr lang="sr-Cyrl-RS" dirty="0" smtClean="0"/>
              <a:t> који се проучавају у сваком од образ.профила школе, услови које школа нуди (пракса, могућност путовања и сл.)...</a:t>
            </a:r>
          </a:p>
          <a:p>
            <a:r>
              <a:rPr lang="sr-Cyrl-RS" dirty="0" smtClean="0"/>
              <a:t>У ову врсту информација још спадају и оне какве су могућности за даље школовање по завршетку средње школе (нпр. да ли и за које више школе/факултете си оспособљен да конкуришеш), какви су даљи </a:t>
            </a:r>
            <a:r>
              <a:rPr lang="sr-Cyrl-RS" i="1" dirty="0" smtClean="0">
                <a:solidFill>
                  <a:schemeClr val="accent1"/>
                </a:solidFill>
              </a:rPr>
              <a:t>могући путеви каријере и запослења </a:t>
            </a:r>
            <a:r>
              <a:rPr lang="sr-Cyrl-RS" dirty="0" smtClean="0"/>
              <a:t>у одређеном занимању, какве су </a:t>
            </a:r>
            <a:r>
              <a:rPr lang="sr-Cyrl-RS" i="1" dirty="0" smtClean="0">
                <a:solidFill>
                  <a:schemeClr val="accent1"/>
                </a:solidFill>
              </a:rPr>
              <a:t>шансе да се запослиш </a:t>
            </a:r>
            <a:r>
              <a:rPr lang="sr-Cyrl-RS" dirty="0" smtClean="0"/>
              <a:t>и колико можеш да </a:t>
            </a:r>
            <a:r>
              <a:rPr lang="sr-Cyrl-RS" i="1" dirty="0" smtClean="0">
                <a:solidFill>
                  <a:schemeClr val="accent1"/>
                </a:solidFill>
              </a:rPr>
              <a:t>зарађујеш</a:t>
            </a:r>
            <a:r>
              <a:rPr lang="sr-Cyrl-RS" dirty="0" smtClean="0"/>
              <a:t> обављајући тај посао...</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685800"/>
          </a:xfrm>
        </p:spPr>
        <p:txBody>
          <a:bodyPr>
            <a:noAutofit/>
          </a:bodyPr>
          <a:lstStyle/>
          <a:p>
            <a:pPr algn="ctr"/>
            <a:r>
              <a:rPr lang="sr-Cyrl-RS" sz="3600" dirty="0" smtClean="0"/>
              <a:t/>
            </a:r>
            <a:br>
              <a:rPr lang="sr-Cyrl-RS" sz="3600" dirty="0" smtClean="0"/>
            </a:br>
            <a:r>
              <a:rPr lang="sr-Cyrl-RS" sz="3600" dirty="0" smtClean="0"/>
              <a:t/>
            </a:r>
            <a:br>
              <a:rPr lang="sr-Cyrl-RS" sz="3600" dirty="0" smtClean="0"/>
            </a:br>
            <a:endParaRPr lang="en-US" sz="3600" dirty="0"/>
          </a:p>
        </p:txBody>
      </p:sp>
      <p:sp>
        <p:nvSpPr>
          <p:cNvPr id="3" name="Content Placeholder 2"/>
          <p:cNvSpPr>
            <a:spLocks noGrp="1"/>
          </p:cNvSpPr>
          <p:nvPr>
            <p:ph sz="quarter" idx="1"/>
          </p:nvPr>
        </p:nvSpPr>
        <p:spPr>
          <a:xfrm>
            <a:off x="914400" y="152400"/>
            <a:ext cx="7772400" cy="6324600"/>
          </a:xfrm>
        </p:spPr>
        <p:txBody>
          <a:bodyPr>
            <a:normAutofit/>
          </a:bodyPr>
          <a:lstStyle/>
          <a:p>
            <a:r>
              <a:rPr lang="sr-Cyrl-RS" sz="2000" dirty="0" smtClean="0"/>
              <a:t>Имај на уму да школовање за одређена занимања може имати потпуно </a:t>
            </a:r>
            <a:r>
              <a:rPr lang="sr-Cyrl-RS" sz="2000" b="1" i="1" dirty="0" smtClean="0"/>
              <a:t>различит образовни пут...</a:t>
            </a:r>
            <a:r>
              <a:rPr lang="sr-Cyrl-RS" sz="2000" i="1" dirty="0" smtClean="0"/>
              <a:t>Тако</a:t>
            </a:r>
            <a:r>
              <a:rPr lang="sr-Cyrl-RS" sz="2000" b="1" i="1" dirty="0" smtClean="0"/>
              <a:t> </a:t>
            </a:r>
            <a:r>
              <a:rPr lang="sr-Cyrl-RS" sz="2000" dirty="0" smtClean="0"/>
              <a:t>нпр.да би постао специјалиста за или менаџер људских ресурса можеш завршити гимназију или неку средњу стручну школу друштвеног усмерења а после уписати било Филозофски факултет, ФОН или Економски факултет и сл.). Овакве различите могућности школовања су добре пошто ти нуде шире могућности за избор средње школе и усаглашавања са личним афинитетима, способностима и сл.</a:t>
            </a:r>
          </a:p>
          <a:p>
            <a:endParaRPr lang="sr-Cyrl-RS" dirty="0" smtClean="0"/>
          </a:p>
          <a:p>
            <a:pPr>
              <a:buNone/>
            </a:pPr>
            <a:endParaRPr lang="sr-Cyrl-RS" dirty="0" smtClean="0"/>
          </a:p>
          <a:p>
            <a:endParaRPr lang="sr-Cyrl-RS" dirty="0" smtClean="0"/>
          </a:p>
          <a:p>
            <a:pPr>
              <a:buNone/>
            </a:pPr>
            <a:endParaRPr lang="sr-Cyrl-RS" dirty="0" smtClean="0"/>
          </a:p>
          <a:p>
            <a:endParaRPr lang="sr-Cyrl-RS" dirty="0" smtClean="0"/>
          </a:p>
          <a:p>
            <a:endParaRPr lang="sr-Cyrl-RS" dirty="0" smtClean="0"/>
          </a:p>
          <a:p>
            <a:endParaRPr lang="en-US" dirty="0"/>
          </a:p>
        </p:txBody>
      </p:sp>
      <p:pic>
        <p:nvPicPr>
          <p:cNvPr id="5" name="Picture 4" descr="career-path.jpg"/>
          <p:cNvPicPr>
            <a:picLocks noChangeAspect="1"/>
          </p:cNvPicPr>
          <p:nvPr/>
        </p:nvPicPr>
        <p:blipFill>
          <a:blip r:embed="rId2" cstate="print"/>
          <a:stretch>
            <a:fillRect/>
          </a:stretch>
        </p:blipFill>
        <p:spPr>
          <a:xfrm>
            <a:off x="1066800" y="3124200"/>
            <a:ext cx="7391400" cy="3238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429000"/>
            <a:ext cx="8153400" cy="3139321"/>
          </a:xfrm>
          <a:prstGeom prst="rect">
            <a:avLst/>
          </a:prstGeom>
        </p:spPr>
        <p:txBody>
          <a:bodyPr wrap="square">
            <a:spAutoFit/>
          </a:bodyPr>
          <a:lstStyle/>
          <a:p>
            <a:r>
              <a:rPr lang="sr-Cyrl-RS" dirty="0" smtClean="0"/>
              <a:t>Такође, образовање за нека занимања не стиче се завршавањем средње школе (не постоје образ.профили у средњим школама који би вас образовали за нпр. физичара, биолога или антрополога) па је приликом одабира средње школе важно водити рачуна о томе да ли вас и колико припрема за даље образовање и каријеру у жељеном смеру.</a:t>
            </a:r>
          </a:p>
          <a:p>
            <a:endParaRPr lang="sr-Cyrl-RS" dirty="0" smtClean="0"/>
          </a:p>
          <a:p>
            <a:r>
              <a:rPr lang="sr-Cyrl-RS" dirty="0" smtClean="0"/>
              <a:t>У оквиру препорученог </a:t>
            </a:r>
            <a:r>
              <a:rPr lang="sr-Cyrl-RS" b="1" i="1" dirty="0" smtClean="0"/>
              <a:t>Водича</a:t>
            </a:r>
            <a:r>
              <a:rPr lang="sr-Cyrl-RS" i="1" dirty="0" smtClean="0"/>
              <a:t> у одељку </a:t>
            </a:r>
            <a:r>
              <a:rPr lang="sr-Cyrl-RS" i="1" dirty="0" smtClean="0">
                <a:solidFill>
                  <a:schemeClr val="accent1"/>
                </a:solidFill>
              </a:rPr>
              <a:t>“Средње школе” </a:t>
            </a:r>
            <a:r>
              <a:rPr lang="sr-Cyrl-RS" dirty="0" smtClean="0"/>
              <a:t>можете пронаћи информације које о којима говоримо овде...но корисно је и да их допуниш и из других извора које смо већ помињали (сајтови школа, други релавантни извори са интернета, разговор са стручњацима у оквиру занимања које те интересује и сл.).</a:t>
            </a:r>
          </a:p>
        </p:txBody>
      </p:sp>
      <p:pic>
        <p:nvPicPr>
          <p:cNvPr id="3" name="Picture 2" descr="path-clipart-career-journey-branding-illustrations.png"/>
          <p:cNvPicPr>
            <a:picLocks noChangeAspect="1"/>
          </p:cNvPicPr>
          <p:nvPr/>
        </p:nvPicPr>
        <p:blipFill>
          <a:blip r:embed="rId2" cstate="print"/>
          <a:stretch>
            <a:fillRect/>
          </a:stretch>
        </p:blipFill>
        <p:spPr>
          <a:xfrm>
            <a:off x="609600" y="457199"/>
            <a:ext cx="7848600" cy="289560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sr-Cyrl-RS" dirty="0" smtClean="0"/>
              <a:t>ОДЛУКА О ИЗБОРУ ЗАНИМАЊА</a:t>
            </a:r>
            <a:endParaRPr lang="en-US" dirty="0"/>
          </a:p>
        </p:txBody>
      </p:sp>
      <p:sp>
        <p:nvSpPr>
          <p:cNvPr id="5" name="Content Placeholder 4"/>
          <p:cNvSpPr>
            <a:spLocks noGrp="1"/>
          </p:cNvSpPr>
          <p:nvPr>
            <p:ph sz="quarter" idx="1"/>
          </p:nvPr>
        </p:nvSpPr>
        <p:spPr>
          <a:xfrm>
            <a:off x="914400" y="990600"/>
            <a:ext cx="7772400" cy="5638800"/>
          </a:xfrm>
        </p:spPr>
        <p:txBody>
          <a:bodyPr>
            <a:normAutofit fontScale="70000" lnSpcReduction="20000"/>
          </a:bodyPr>
          <a:lstStyle/>
          <a:p>
            <a:r>
              <a:rPr lang="sr-Cyrl-RS" dirty="0" smtClean="0"/>
              <a:t>Одлука о избору занимања/средње школе треба да буде продукт свих претходно описаних фаза: сагледавања себе и своји потенцијала, способности, интересовања па затим свих релеватних информација о занимањима и могућностима школовања и поређењем та два – </a:t>
            </a:r>
            <a:r>
              <a:rPr lang="sr-Cyrl-RS" i="1" dirty="0" smtClean="0">
                <a:solidFill>
                  <a:schemeClr val="accent1"/>
                </a:solidFill>
              </a:rPr>
              <a:t>колико оно што умем, знам и волим одговара захтевима тог занимања/школе</a:t>
            </a:r>
          </a:p>
          <a:p>
            <a:r>
              <a:rPr lang="sr-Cyrl-RS" dirty="0" smtClean="0"/>
              <a:t>При доношењу одлуке у реду је да се премишљате, да не будете сигурни, да вам треба више времена али пробајте да у свему томе избегнете следеће </a:t>
            </a:r>
            <a:r>
              <a:rPr lang="sr-Cyrl-RS" b="1" dirty="0" smtClean="0">
                <a:solidFill>
                  <a:schemeClr val="accent1"/>
                </a:solidFill>
              </a:rPr>
              <a:t>грешке</a:t>
            </a:r>
            <a:r>
              <a:rPr lang="sr-Cyrl-RS" dirty="0" smtClean="0"/>
              <a:t>, тј. </a:t>
            </a:r>
            <a:r>
              <a:rPr lang="sr-Cyrl-RS" b="1" dirty="0" smtClean="0">
                <a:solidFill>
                  <a:schemeClr val="accent1"/>
                </a:solidFill>
              </a:rPr>
              <a:t>“замке” при одлучивању</a:t>
            </a:r>
            <a:r>
              <a:rPr lang="sr-Cyrl-RS" dirty="0" smtClean="0"/>
              <a:t>:</a:t>
            </a:r>
          </a:p>
          <a:p>
            <a:pPr>
              <a:buFont typeface="Wingdings" pitchFamily="2" charset="2"/>
              <a:buChar char="Ø"/>
            </a:pPr>
            <a:r>
              <a:rPr lang="sr-Cyrl-RS" b="1" dirty="0" smtClean="0"/>
              <a:t>Импулсивно доношење одлуке</a:t>
            </a:r>
            <a:r>
              <a:rPr lang="sr-Cyrl-RS" dirty="0" smtClean="0"/>
              <a:t>, тј. у секунди без анализе и промишљања (бацањем коцке или наглим “пресецањем” ситуације без јасних аргумената),</a:t>
            </a:r>
          </a:p>
          <a:p>
            <a:pPr>
              <a:buFont typeface="Wingdings" pitchFamily="2" charset="2"/>
              <a:buChar char="Ø"/>
            </a:pPr>
            <a:r>
              <a:rPr lang="sr-Cyrl-RS" b="1" dirty="0" smtClean="0"/>
              <a:t>“Фаталистичко” неодлучивање </a:t>
            </a:r>
            <a:r>
              <a:rPr lang="sr-Cyrl-RS" dirty="0" smtClean="0"/>
              <a:t>– друга крајност у односу на претходно а која значи препуштање току ствари и околности по принципу “па шта буде”,</a:t>
            </a:r>
          </a:p>
          <a:p>
            <a:pPr>
              <a:buFont typeface="Wingdings" pitchFamily="2" charset="2"/>
              <a:buChar char="Ø"/>
            </a:pPr>
            <a:r>
              <a:rPr lang="sr-Cyrl-RS" b="1" dirty="0" smtClean="0"/>
              <a:t>Имитирање </a:t>
            </a:r>
            <a:r>
              <a:rPr lang="sr-Cyrl-RS" dirty="0" smtClean="0"/>
              <a:t>– када се у процесу одлучивања ослањамо само на туђе искуство и изборе,</a:t>
            </a:r>
          </a:p>
          <a:p>
            <a:pPr>
              <a:buFont typeface="Wingdings" pitchFamily="2" charset="2"/>
              <a:buChar char="Ø"/>
            </a:pPr>
            <a:r>
              <a:rPr lang="sr-Cyrl-RS" b="1" dirty="0" smtClean="0"/>
              <a:t>Одлагање </a:t>
            </a:r>
            <a:r>
              <a:rPr lang="sr-Cyrl-RS" dirty="0" smtClean="0"/>
              <a:t>– претерано одлагање води ка томе да кад понестане времена у “последњем тренутку”, на брзину донесемо одлуку којом нисмо задовољни</a:t>
            </a:r>
          </a:p>
          <a:p>
            <a:r>
              <a:rPr lang="sr-Cyrl-RS" dirty="0" smtClean="0"/>
              <a:t>У препорученом </a:t>
            </a:r>
            <a:r>
              <a:rPr lang="sr-Cyrl-RS" b="1" dirty="0" smtClean="0">
                <a:solidFill>
                  <a:schemeClr val="accent1"/>
                </a:solidFill>
              </a:rPr>
              <a:t>Водичу</a:t>
            </a:r>
            <a:r>
              <a:rPr lang="sr-Cyrl-RS" dirty="0" smtClean="0"/>
              <a:t> под одељком </a:t>
            </a:r>
            <a:r>
              <a:rPr lang="sr-Cyrl-RS" i="1" dirty="0" smtClean="0">
                <a:solidFill>
                  <a:schemeClr val="accent1"/>
                </a:solidFill>
              </a:rPr>
              <a:t>“Саветовање “ </a:t>
            </a:r>
            <a:r>
              <a:rPr lang="sr-Cyrl-RS" dirty="0" smtClean="0"/>
              <a:t>налазе се још неке </a:t>
            </a:r>
            <a:r>
              <a:rPr lang="sr-Cyrl-RS" b="1" i="1" dirty="0" smtClean="0"/>
              <a:t>препоруке које се тичу избора као и најчешће грешке </a:t>
            </a:r>
            <a:r>
              <a:rPr lang="sr-Cyrl-RS" dirty="0" smtClean="0"/>
              <a:t>које се у оваквој одлуци праве те вам препоручујемо да и њих прочитате</a:t>
            </a:r>
          </a:p>
          <a:p>
            <a:pPr>
              <a:buFont typeface="Wingdings" pitchFamily="2" charset="2"/>
              <a:buChar char="v"/>
            </a:pPr>
            <a:endParaRPr lang="sr-Cyrl-R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793750"/>
          </a:xfrm>
        </p:spPr>
        <p:txBody>
          <a:bodyPr/>
          <a:lstStyle/>
          <a:p>
            <a:pPr algn="ctr"/>
            <a:r>
              <a:rPr lang="sr-Cyrl-RS" dirty="0" smtClean="0"/>
              <a:t>ОДЛУКА О ИЗБОРУ ЗАНИМАЊА</a:t>
            </a:r>
            <a:endParaRPr lang="en-US" dirty="0"/>
          </a:p>
        </p:txBody>
      </p:sp>
      <p:sp>
        <p:nvSpPr>
          <p:cNvPr id="3" name="Text Placeholder 2"/>
          <p:cNvSpPr>
            <a:spLocks noGrp="1"/>
          </p:cNvSpPr>
          <p:nvPr>
            <p:ph type="body" idx="2"/>
          </p:nvPr>
        </p:nvSpPr>
        <p:spPr>
          <a:xfrm>
            <a:off x="457200" y="1295400"/>
            <a:ext cx="4267200" cy="5181600"/>
          </a:xfrm>
        </p:spPr>
        <p:txBody>
          <a:bodyPr>
            <a:normAutofit lnSpcReduction="10000"/>
          </a:bodyPr>
          <a:lstStyle/>
          <a:p>
            <a:r>
              <a:rPr lang="sr-Cyrl-RS" dirty="0" smtClean="0"/>
              <a:t>На послетку, добра одлука о избору занимања треба да буде </a:t>
            </a:r>
            <a:r>
              <a:rPr lang="sr-Cyrl-RS" dirty="0" smtClean="0">
                <a:solidFill>
                  <a:schemeClr val="accent1"/>
                </a:solidFill>
              </a:rPr>
              <a:t>ТВОЈА!</a:t>
            </a:r>
          </a:p>
          <a:p>
            <a:r>
              <a:rPr lang="sr-Cyrl-RS" dirty="0" smtClean="0"/>
              <a:t>Она може и треба да укључи разговор са другом особом (родитељи, пријатељи и сл.) како би вервализовао/ла своје мисли и разменио их са неким ко те познаје.....</a:t>
            </a:r>
          </a:p>
          <a:p>
            <a:r>
              <a:rPr lang="sr-Cyrl-RS" dirty="0" smtClean="0"/>
              <a:t>Но без тебе и </a:t>
            </a:r>
            <a:r>
              <a:rPr lang="sr-Cyrl-RS" dirty="0" smtClean="0">
                <a:solidFill>
                  <a:schemeClr val="accent1"/>
                </a:solidFill>
              </a:rPr>
              <a:t>логичког разматрања свих елемената </a:t>
            </a:r>
            <a:r>
              <a:rPr lang="sr-Cyrl-RS" dirty="0" smtClean="0"/>
              <a:t>који говоре за могућу одлуку или против ње биће доста теже добити </a:t>
            </a:r>
            <a:r>
              <a:rPr lang="sr-Cyrl-RS" i="1" dirty="0" smtClean="0">
                <a:solidFill>
                  <a:schemeClr val="accent1"/>
                </a:solidFill>
              </a:rPr>
              <a:t>ослонац и подршку </a:t>
            </a:r>
            <a:r>
              <a:rPr lang="sr-Cyrl-RS" dirty="0" smtClean="0"/>
              <a:t>за исту како унутар себе, тако и од стране других а то нам је шта год да радимо потребно.</a:t>
            </a:r>
          </a:p>
          <a:p>
            <a:r>
              <a:rPr lang="sr-Cyrl-RS" dirty="0" smtClean="0"/>
              <a:t>Ми вам желимо пуно среће али и мудрости на том путу...и надамо се и </a:t>
            </a:r>
            <a:r>
              <a:rPr lang="sr-Cyrl-RS" b="1" dirty="0" smtClean="0">
                <a:solidFill>
                  <a:schemeClr val="accent1"/>
                </a:solidFill>
              </a:rPr>
              <a:t>навијамо за вас </a:t>
            </a:r>
            <a:r>
              <a:rPr lang="sr-Cyrl-RS" dirty="0" smtClean="0"/>
              <a:t>да ћете оно што волите моћи успешно и да радите, као и да ће вам се то исплатити и донети задовољство!</a:t>
            </a:r>
          </a:p>
          <a:p>
            <a:endParaRPr lang="sr-Cyrl-RS" dirty="0" smtClean="0"/>
          </a:p>
        </p:txBody>
      </p:sp>
      <p:pic>
        <p:nvPicPr>
          <p:cNvPr id="5" name="Content Placeholder 4" descr="Finding-What-You-Love.jpg"/>
          <p:cNvPicPr>
            <a:picLocks noGrp="1" noChangeAspect="1"/>
          </p:cNvPicPr>
          <p:nvPr>
            <p:ph sz="quarter" idx="1"/>
          </p:nvPr>
        </p:nvPicPr>
        <p:blipFill>
          <a:blip r:embed="rId2" cstate="print"/>
          <a:stretch>
            <a:fillRect/>
          </a:stretch>
        </p:blipFill>
        <p:spPr>
          <a:xfrm>
            <a:off x="4800600" y="1524000"/>
            <a:ext cx="4038600" cy="42672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sr-Cyrl-RS" dirty="0" smtClean="0"/>
              <a:t>ЗНАЧАЈ ОДЛУКЕ КОЈА ЈЕ ПРЕД ВАМА</a:t>
            </a:r>
            <a:endParaRPr lang="en-US" dirty="0"/>
          </a:p>
        </p:txBody>
      </p:sp>
      <p:sp>
        <p:nvSpPr>
          <p:cNvPr id="3" name="Content Placeholder 2"/>
          <p:cNvSpPr>
            <a:spLocks noGrp="1"/>
          </p:cNvSpPr>
          <p:nvPr>
            <p:ph sz="quarter" idx="1"/>
          </p:nvPr>
        </p:nvSpPr>
        <p:spPr>
          <a:xfrm>
            <a:off x="152400" y="914400"/>
            <a:ext cx="4876800" cy="5943600"/>
          </a:xfrm>
        </p:spPr>
        <p:txBody>
          <a:bodyPr>
            <a:normAutofit/>
          </a:bodyPr>
          <a:lstStyle/>
          <a:p>
            <a:r>
              <a:rPr lang="sr-Cyrl-RS" sz="2000" dirty="0" smtClean="0"/>
              <a:t>Избор будућег занимања, у вези којег је и избор средње школе, важан је и некада не толико једноставан избор у животу младих људи као што сте ви</a:t>
            </a:r>
            <a:r>
              <a:rPr lang="sr-Latn-RS" sz="2000" dirty="0" smtClean="0"/>
              <a:t>.</a:t>
            </a:r>
            <a:endParaRPr lang="sr-Cyrl-RS" sz="2000" dirty="0" smtClean="0"/>
          </a:p>
          <a:p>
            <a:r>
              <a:rPr lang="sr-Cyrl-RS" sz="2000" dirty="0" smtClean="0"/>
              <a:t>Савремен човек на послу проводи доста времена, а по неким истраживањима</a:t>
            </a:r>
            <a:r>
              <a:rPr lang="sr-Latn-RS" sz="2000" dirty="0" smtClean="0"/>
              <a:t> </a:t>
            </a:r>
            <a:r>
              <a:rPr lang="sr-Cyrl-RS" sz="2000" dirty="0" smtClean="0"/>
              <a:t>чак </a:t>
            </a:r>
            <a:r>
              <a:rPr lang="sr-Cyrl-RS" sz="2000" b="1" i="1" dirty="0" smtClean="0">
                <a:solidFill>
                  <a:schemeClr val="accent1"/>
                </a:solidFill>
              </a:rPr>
              <a:t>2/3 свог живота проведе радећи</a:t>
            </a:r>
            <a:r>
              <a:rPr lang="sr-Cyrl-RS" sz="2000" dirty="0" smtClean="0"/>
              <a:t> што онда повратно доста утиче на наше задовољство и начин живота </a:t>
            </a:r>
            <a:r>
              <a:rPr lang="sr-Latn-RS" sz="2000" dirty="0" smtClean="0"/>
              <a:t>.</a:t>
            </a:r>
            <a:endParaRPr lang="sr-Cyrl-RS" sz="2000" dirty="0" smtClean="0"/>
          </a:p>
          <a:p>
            <a:r>
              <a:rPr lang="sr-Cyrl-RS" sz="2000" dirty="0" smtClean="0"/>
              <a:t>У вези са тим никако није свеједно који ћемо посао обављати и како се припремати за свет рада</a:t>
            </a:r>
            <a:r>
              <a:rPr lang="sr-Latn-RS" sz="2000" dirty="0" smtClean="0"/>
              <a:t>.</a:t>
            </a:r>
            <a:endParaRPr lang="sr-Cyrl-RS" sz="2000" dirty="0" smtClean="0"/>
          </a:p>
          <a:p>
            <a:r>
              <a:rPr lang="sr-Cyrl-RS" sz="2000" b="1" dirty="0" smtClean="0">
                <a:solidFill>
                  <a:schemeClr val="accent1"/>
                </a:solidFill>
              </a:rPr>
              <a:t>Добра одлука </a:t>
            </a:r>
            <a:r>
              <a:rPr lang="sr-Cyrl-RS" sz="2000" dirty="0" smtClean="0"/>
              <a:t>о избору средње школе стога треба да буде </a:t>
            </a:r>
            <a:r>
              <a:rPr lang="sr-Cyrl-RS" sz="2000" b="1" dirty="0" smtClean="0"/>
              <a:t>резултат једног процеса</a:t>
            </a:r>
            <a:r>
              <a:rPr lang="sr-Cyrl-RS" sz="2000" dirty="0" smtClean="0"/>
              <a:t> током којег је важно следеће.... </a:t>
            </a:r>
          </a:p>
          <a:p>
            <a:endParaRPr lang="sr-Cyrl-RS" dirty="0" smtClean="0"/>
          </a:p>
          <a:p>
            <a:endParaRPr lang="en-US" dirty="0"/>
          </a:p>
        </p:txBody>
      </p:sp>
      <p:pic>
        <p:nvPicPr>
          <p:cNvPr id="5" name="Picture 4" descr="career-councelling.jpg"/>
          <p:cNvPicPr>
            <a:picLocks noChangeAspect="1"/>
          </p:cNvPicPr>
          <p:nvPr/>
        </p:nvPicPr>
        <p:blipFill>
          <a:blip r:embed="rId2" cstate="print"/>
          <a:stretch>
            <a:fillRect/>
          </a:stretch>
        </p:blipFill>
        <p:spPr>
          <a:xfrm>
            <a:off x="5181600" y="2057400"/>
            <a:ext cx="3552825" cy="3200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normAutofit fontScale="90000"/>
          </a:bodyPr>
          <a:lstStyle/>
          <a:p>
            <a:pPr algn="ctr"/>
            <a:r>
              <a:rPr lang="sr-Cyrl-RS" dirty="0" smtClean="0"/>
              <a:t>ФАЗЕ ПРОЦЕСА ИЗБОРА ЗАНИМАЊА</a:t>
            </a:r>
            <a:endParaRPr lang="en-US" dirty="0"/>
          </a:p>
        </p:txBody>
      </p:sp>
      <p:sp>
        <p:nvSpPr>
          <p:cNvPr id="3" name="Content Placeholder 2"/>
          <p:cNvSpPr>
            <a:spLocks noGrp="1"/>
          </p:cNvSpPr>
          <p:nvPr>
            <p:ph sz="quarter" idx="1"/>
          </p:nvPr>
        </p:nvSpPr>
        <p:spPr>
          <a:xfrm>
            <a:off x="914400" y="1295400"/>
            <a:ext cx="7772400" cy="4953000"/>
          </a:xfrm>
        </p:spPr>
        <p:txBody>
          <a:bodyPr>
            <a:normAutofit fontScale="85000" lnSpcReduction="10000"/>
          </a:bodyPr>
          <a:lstStyle/>
          <a:p>
            <a:pPr marL="514350" indent="-514350">
              <a:buFont typeface="+mj-lt"/>
              <a:buAutoNum type="arabicPeriod"/>
            </a:pPr>
            <a:r>
              <a:rPr lang="sr-Cyrl-RS" dirty="0" smtClean="0">
                <a:solidFill>
                  <a:schemeClr val="accent1"/>
                </a:solidFill>
              </a:rPr>
              <a:t>САМОСПОЗНАЈА</a:t>
            </a:r>
            <a:r>
              <a:rPr lang="sr-Cyrl-RS" dirty="0" smtClean="0"/>
              <a:t> – препознавање сопствених капацитета, способности, интересовања, вредности, склоности, особина личности и радних навика</a:t>
            </a:r>
          </a:p>
          <a:p>
            <a:pPr marL="514350" indent="-514350">
              <a:buFont typeface="+mj-lt"/>
              <a:buAutoNum type="arabicPeriod"/>
            </a:pPr>
            <a:r>
              <a:rPr lang="sr-Cyrl-RS" dirty="0" smtClean="0">
                <a:solidFill>
                  <a:schemeClr val="accent1"/>
                </a:solidFill>
              </a:rPr>
              <a:t>ИНФОРМИСАЊЕ О ЗАНИМАЊИМА </a:t>
            </a:r>
            <a:r>
              <a:rPr lang="sr-Cyrl-RS" dirty="0" smtClean="0"/>
              <a:t>– прикупљање информација о врстама занимањима, даља анализа и обрада тих информација (шта подразумевају, како се обављају, где се са истима можете запослити...и сл.) тако да омогући добру информисаност и реалну слику при одлучивању</a:t>
            </a:r>
          </a:p>
          <a:p>
            <a:pPr marL="514350" indent="-514350">
              <a:buFont typeface="+mj-lt"/>
              <a:buAutoNum type="arabicPeriod"/>
            </a:pPr>
            <a:r>
              <a:rPr lang="sr-Cyrl-RS" dirty="0" smtClean="0">
                <a:solidFill>
                  <a:schemeClr val="accent1"/>
                </a:solidFill>
              </a:rPr>
              <a:t>МОГУЋНОСТИ ШКОЛОВАЊА </a:t>
            </a:r>
            <a:r>
              <a:rPr lang="sr-Cyrl-RS" dirty="0" smtClean="0"/>
              <a:t>– упознавање могућности  школовања и каријере које воде до остварења жељеног занимања </a:t>
            </a:r>
          </a:p>
          <a:p>
            <a:pPr marL="514350" indent="-514350">
              <a:buFont typeface="+mj-lt"/>
              <a:buAutoNum type="arabicPeriod"/>
            </a:pPr>
            <a:r>
              <a:rPr lang="sr-Cyrl-RS" dirty="0" smtClean="0">
                <a:solidFill>
                  <a:schemeClr val="accent1"/>
                </a:solidFill>
              </a:rPr>
              <a:t>ОДЛУКА О ИЗБОРУ ЗАНИМАЊА </a:t>
            </a:r>
            <a:r>
              <a:rPr lang="sr-Cyrl-RS" dirty="0" smtClean="0"/>
              <a:t>која се доноси као резултат претходно наведеног има много више потенцијала да буде одговарајућа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990600"/>
          </a:xfrm>
        </p:spPr>
        <p:txBody>
          <a:bodyPr/>
          <a:lstStyle/>
          <a:p>
            <a:pPr algn="ctr"/>
            <a:r>
              <a:rPr lang="sr-Cyrl-RS" dirty="0" smtClean="0"/>
              <a:t>САМОСПОЗНАЈА </a:t>
            </a:r>
            <a:endParaRPr lang="en-US" dirty="0"/>
          </a:p>
        </p:txBody>
      </p:sp>
      <p:sp>
        <p:nvSpPr>
          <p:cNvPr id="9" name="Content Placeholder 8"/>
          <p:cNvSpPr>
            <a:spLocks noGrp="1"/>
          </p:cNvSpPr>
          <p:nvPr>
            <p:ph sz="quarter" idx="1"/>
          </p:nvPr>
        </p:nvSpPr>
        <p:spPr>
          <a:xfrm>
            <a:off x="381000" y="1219200"/>
            <a:ext cx="4282440" cy="5257800"/>
          </a:xfrm>
        </p:spPr>
        <p:txBody>
          <a:bodyPr>
            <a:normAutofit fontScale="92500"/>
          </a:bodyPr>
          <a:lstStyle/>
          <a:p>
            <a:pPr>
              <a:buNone/>
            </a:pPr>
            <a:r>
              <a:rPr lang="sr-Latn-RS" dirty="0" smtClean="0">
                <a:solidFill>
                  <a:schemeClr val="accent1"/>
                </a:solidFill>
              </a:rPr>
              <a:t>    </a:t>
            </a:r>
            <a:r>
              <a:rPr lang="sr-Cyrl-RS" dirty="0" smtClean="0">
                <a:solidFill>
                  <a:schemeClr val="accent1"/>
                </a:solidFill>
              </a:rPr>
              <a:t>САМОСПОЗНАЈА</a:t>
            </a:r>
            <a:r>
              <a:rPr lang="sr-Cyrl-RS" dirty="0" smtClean="0"/>
              <a:t> је активан</a:t>
            </a:r>
            <a:r>
              <a:rPr lang="sr-Latn-RS" dirty="0" smtClean="0"/>
              <a:t> </a:t>
            </a:r>
            <a:r>
              <a:rPr lang="sr-Cyrl-RS" b="1" i="1" dirty="0" smtClean="0">
                <a:solidFill>
                  <a:schemeClr val="accent1"/>
                </a:solidFill>
              </a:rPr>
              <a:t>процес</a:t>
            </a:r>
            <a:r>
              <a:rPr lang="sr-Cyrl-RS" b="1" dirty="0" smtClean="0"/>
              <a:t> </a:t>
            </a:r>
            <a:r>
              <a:rPr lang="sr-Cyrl-RS" b="1" i="1" dirty="0" smtClean="0">
                <a:solidFill>
                  <a:schemeClr val="accent1"/>
                </a:solidFill>
              </a:rPr>
              <a:t>промишљања о себи</a:t>
            </a:r>
            <a:r>
              <a:rPr lang="sr-Cyrl-RS" dirty="0" smtClean="0"/>
              <a:t>...укључује одговоре на питања као што су: шта ја волим, шта ме занима, какав/ва сам као особа, пријатељ, ученик; у чему сам добар а шта ми теже иде и/или не волим да радим; како најбоље учим и колико сам спреман/на труда да уложим; чему тежим у животу, шта желим и очекујем од себе...</a:t>
            </a:r>
          </a:p>
          <a:p>
            <a:pPr>
              <a:buNone/>
            </a:pPr>
            <a:endParaRPr lang="en-US" dirty="0"/>
          </a:p>
        </p:txBody>
      </p:sp>
      <p:pic>
        <p:nvPicPr>
          <p:cNvPr id="11" name="Content Placeholder 10" descr="Science_Self-Insight_BrittanyGerow.jpg"/>
          <p:cNvPicPr>
            <a:picLocks noGrp="1" noChangeAspect="1"/>
          </p:cNvPicPr>
          <p:nvPr>
            <p:ph sz="quarter" idx="2"/>
          </p:nvPr>
        </p:nvPicPr>
        <p:blipFill>
          <a:blip r:embed="rId2" cstate="print"/>
          <a:stretch>
            <a:fillRect/>
          </a:stretch>
        </p:blipFill>
        <p:spPr>
          <a:xfrm>
            <a:off x="5105400" y="1676400"/>
            <a:ext cx="3505199" cy="4191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04800"/>
            <a:ext cx="7315200" cy="2554545"/>
          </a:xfrm>
          <a:prstGeom prst="rect">
            <a:avLst/>
          </a:prstGeom>
        </p:spPr>
        <p:txBody>
          <a:bodyPr wrap="square">
            <a:spAutoFit/>
          </a:bodyPr>
          <a:lstStyle/>
          <a:p>
            <a:r>
              <a:rPr lang="sr-Cyrl-RS" sz="2000" dirty="0" smtClean="0"/>
              <a:t>Размишљајући на овај начин осим што можемо </a:t>
            </a:r>
            <a:r>
              <a:rPr lang="sr-Cyrl-RS" sz="2000" b="1" dirty="0" smtClean="0">
                <a:solidFill>
                  <a:schemeClr val="accent1"/>
                </a:solidFill>
              </a:rPr>
              <a:t>спознати личне капацитете и афинитете </a:t>
            </a:r>
            <a:r>
              <a:rPr lang="sr-Cyrl-RS" sz="2000" dirty="0" smtClean="0"/>
              <a:t>долазимо и до </a:t>
            </a:r>
            <a:r>
              <a:rPr lang="sr-Cyrl-RS" sz="2000" b="1" dirty="0" smtClean="0"/>
              <a:t>реалније слике о себи </a:t>
            </a:r>
            <a:r>
              <a:rPr lang="sr-Cyrl-RS" sz="2000" dirty="0" smtClean="0"/>
              <a:t>која је важна за избор правог занимања (нпр. схватајући да ти боље иду друштвене него природне науке и да имаш боље оцене из истих, као и нпр. да те различите друштвене појаве инспиришу да даље истражујеш о њима већ си стигао до једног важног одредишта при  избору врсте школе која би била добар избор за тебе)</a:t>
            </a:r>
            <a:endParaRPr lang="sr-Latn-RS" sz="2000" dirty="0" smtClean="0"/>
          </a:p>
        </p:txBody>
      </p:sp>
      <p:pic>
        <p:nvPicPr>
          <p:cNvPr id="4" name="Picture 3" descr="self-awareness.png"/>
          <p:cNvPicPr>
            <a:picLocks noChangeAspect="1"/>
          </p:cNvPicPr>
          <p:nvPr/>
        </p:nvPicPr>
        <p:blipFill>
          <a:blip r:embed="rId2" cstate="print"/>
          <a:stretch>
            <a:fillRect/>
          </a:stretch>
        </p:blipFill>
        <p:spPr>
          <a:xfrm>
            <a:off x="1752600" y="2590800"/>
            <a:ext cx="5079365" cy="39238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505200"/>
            <a:ext cx="7467600" cy="2862322"/>
          </a:xfrm>
          <a:prstGeom prst="rect">
            <a:avLst/>
          </a:prstGeom>
        </p:spPr>
        <p:txBody>
          <a:bodyPr wrap="square">
            <a:spAutoFit/>
          </a:bodyPr>
          <a:lstStyle/>
          <a:p>
            <a:r>
              <a:rPr lang="sr-Cyrl-RS" sz="2000" dirty="0" smtClean="0"/>
              <a:t>Бавећи се собом на овакав начин развијамо и саму </a:t>
            </a:r>
            <a:r>
              <a:rPr lang="sr-Cyrl-RS" sz="2000" b="1" dirty="0" smtClean="0"/>
              <a:t>способност самопроцене </a:t>
            </a:r>
            <a:r>
              <a:rPr lang="sr-Cyrl-RS" sz="2000" dirty="0" smtClean="0"/>
              <a:t>као и </a:t>
            </a:r>
            <a:r>
              <a:rPr lang="sr-Cyrl-RS" sz="2000" b="1" dirty="0" smtClean="0"/>
              <a:t>капацитет за саморазвој </a:t>
            </a:r>
            <a:r>
              <a:rPr lang="sr-Cyrl-RS" sz="2000" dirty="0" smtClean="0"/>
              <a:t>који су још важнији од претходног. </a:t>
            </a:r>
          </a:p>
          <a:p>
            <a:r>
              <a:rPr lang="sr-Cyrl-RS" sz="2000" dirty="0" smtClean="0"/>
              <a:t>Тако сагледавајући своје карактеристике можеш уочити и оне које ти недостају, као нпр. стрпљење које је важно у  тзв. “помагачким занимањима” и које је потребно даље да развијаш ако желиш да се бавиш неким од тих послова; или нпр. предузимљивост и одлучност које су значајне за послове менаџера, маркетинг стручњака или предузетника.</a:t>
            </a:r>
            <a:endParaRPr lang="en-US" sz="2000" dirty="0" smtClean="0"/>
          </a:p>
        </p:txBody>
      </p:sp>
      <p:pic>
        <p:nvPicPr>
          <p:cNvPr id="3" name="Picture 2" descr="naucite-svoje-dete-da-kriticki-razmislja-660x371.jpg"/>
          <p:cNvPicPr>
            <a:picLocks noChangeAspect="1"/>
          </p:cNvPicPr>
          <p:nvPr/>
        </p:nvPicPr>
        <p:blipFill>
          <a:blip r:embed="rId2" cstate="print"/>
          <a:stretch>
            <a:fillRect/>
          </a:stretch>
        </p:blipFill>
        <p:spPr>
          <a:xfrm>
            <a:off x="1219200" y="304800"/>
            <a:ext cx="6477000" cy="28955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52400"/>
            <a:ext cx="8153400" cy="6553200"/>
          </a:xfrm>
        </p:spPr>
        <p:txBody>
          <a:bodyPr>
            <a:normAutofit fontScale="77500" lnSpcReduction="20000"/>
          </a:bodyPr>
          <a:lstStyle/>
          <a:p>
            <a:pPr>
              <a:buNone/>
            </a:pPr>
            <a:r>
              <a:rPr lang="sr-Cyrl-RS" sz="2400" dirty="0" smtClean="0"/>
              <a:t>     Крајњи циљ самоспознаје, дакле јесте откривање сопствених особености и потенцијала како би их </a:t>
            </a:r>
            <a:r>
              <a:rPr lang="sr-Cyrl-RS" sz="2400" b="1" dirty="0" smtClean="0">
                <a:solidFill>
                  <a:schemeClr val="accent1"/>
                </a:solidFill>
              </a:rPr>
              <a:t>ускладио/ла са избором занимања/школе  </a:t>
            </a:r>
          </a:p>
          <a:p>
            <a:pPr>
              <a:buNone/>
            </a:pPr>
            <a:r>
              <a:rPr lang="sr-Cyrl-RS" sz="2400" b="1" dirty="0" smtClean="0">
                <a:solidFill>
                  <a:schemeClr val="accent1"/>
                </a:solidFill>
              </a:rPr>
              <a:t>      </a:t>
            </a:r>
            <a:r>
              <a:rPr lang="sr-Cyrl-RS" sz="2400" dirty="0" smtClean="0"/>
              <a:t>Обављање посла који одговара твојим интересовањима, способностима и особинама личности пружа веће шансе да на послу</a:t>
            </a:r>
            <a:r>
              <a:rPr lang="sr-Cyrl-RS" sz="2400" i="1" dirty="0" smtClean="0"/>
              <a:t> уживаш и будеш продуктиван/на и успешан/на</a:t>
            </a:r>
          </a:p>
          <a:p>
            <a:pPr>
              <a:buNone/>
            </a:pPr>
            <a:endParaRPr lang="sr-Cyrl-RS" i="1" dirty="0" smtClean="0"/>
          </a:p>
          <a:p>
            <a:pPr>
              <a:buNone/>
            </a:pPr>
            <a:endParaRPr lang="sr-Cyrl-RS" i="1" dirty="0" smtClean="0"/>
          </a:p>
          <a:p>
            <a:pPr>
              <a:buNone/>
            </a:pPr>
            <a:endParaRPr lang="sr-Cyrl-RS" dirty="0" smtClean="0"/>
          </a:p>
          <a:p>
            <a:pPr>
              <a:buNone/>
            </a:pPr>
            <a:endParaRPr lang="sr-Cyrl-RS" dirty="0" smtClean="0"/>
          </a:p>
          <a:p>
            <a:pPr>
              <a:buNone/>
            </a:pPr>
            <a:endParaRPr lang="sr-Cyrl-RS" dirty="0" smtClean="0"/>
          </a:p>
          <a:p>
            <a:pPr>
              <a:buNone/>
            </a:pPr>
            <a:endParaRPr lang="sr-Cyrl-RS" sz="2400" dirty="0" smtClean="0"/>
          </a:p>
          <a:p>
            <a:pPr>
              <a:buNone/>
            </a:pPr>
            <a:endParaRPr lang="sr-Cyrl-RS" sz="2400" dirty="0" smtClean="0"/>
          </a:p>
          <a:p>
            <a:endParaRPr lang="sr-Cyrl-RS" sz="2400" dirty="0" smtClean="0"/>
          </a:p>
          <a:p>
            <a:endParaRPr lang="sr-Cyrl-RS" sz="2400" dirty="0" smtClean="0"/>
          </a:p>
          <a:p>
            <a:pPr>
              <a:buNone/>
            </a:pPr>
            <a:r>
              <a:rPr lang="sr-Cyrl-RS" sz="2400" dirty="0" smtClean="0"/>
              <a:t>     Осим промишљања о себи до самоспознаје можеш доћи и тако што ћеш питања која ти служе за промишљање </a:t>
            </a:r>
            <a:r>
              <a:rPr lang="sr-Cyrl-RS" sz="2400" b="1" dirty="0" smtClean="0"/>
              <a:t>поставити и другима који те познају</a:t>
            </a:r>
            <a:r>
              <a:rPr lang="sr-Cyrl-RS" sz="2400" dirty="0" smtClean="0"/>
              <a:t> (родитељима, брату/сестри, пријатељима, наставницима и сл.). Ово може бити посебно корисно уколико си несигуран/на или неодлучан/на око неке своје вештине или особине која је видљива и другима (нпр. да ли и колико добро црташ или да ли си неко ко брзо реагује на различите ситуације/захтеве или си пак неко ко је склонији добром промишљању пре било какве акције).</a:t>
            </a:r>
          </a:p>
        </p:txBody>
      </p:sp>
      <p:pic>
        <p:nvPicPr>
          <p:cNvPr id="7" name="Picture 6" descr="Job Success.jpg"/>
          <p:cNvPicPr>
            <a:picLocks noChangeAspect="1"/>
          </p:cNvPicPr>
          <p:nvPr/>
        </p:nvPicPr>
        <p:blipFill>
          <a:blip r:embed="rId2" cstate="print"/>
          <a:stretch>
            <a:fillRect/>
          </a:stretch>
        </p:blipFill>
        <p:spPr>
          <a:xfrm>
            <a:off x="914400" y="1828800"/>
            <a:ext cx="7048500" cy="2590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62000"/>
          </a:xfrm>
        </p:spPr>
        <p:txBody>
          <a:bodyPr>
            <a:normAutofit/>
          </a:bodyPr>
          <a:lstStyle/>
          <a:p>
            <a:pPr algn="ctr"/>
            <a:r>
              <a:rPr lang="sr-Cyrl-RS" dirty="0" smtClean="0"/>
              <a:t>ВОДИЧ ЗА ИЗБОР ЗАНИМАЊА</a:t>
            </a:r>
            <a:endParaRPr lang="en-US" dirty="0"/>
          </a:p>
        </p:txBody>
      </p:sp>
      <p:sp>
        <p:nvSpPr>
          <p:cNvPr id="3" name="Content Placeholder 2"/>
          <p:cNvSpPr>
            <a:spLocks noGrp="1"/>
          </p:cNvSpPr>
          <p:nvPr>
            <p:ph sz="quarter" idx="1"/>
          </p:nvPr>
        </p:nvSpPr>
        <p:spPr>
          <a:xfrm>
            <a:off x="457200" y="1066800"/>
            <a:ext cx="8229600" cy="5638800"/>
          </a:xfrm>
        </p:spPr>
        <p:txBody>
          <a:bodyPr>
            <a:normAutofit fontScale="92500" lnSpcReduction="10000"/>
          </a:bodyPr>
          <a:lstStyle/>
          <a:p>
            <a:r>
              <a:rPr lang="sr-Cyrl-RS" sz="2200" dirty="0" smtClean="0"/>
              <a:t>Као још једна и највише препоручена могућност самоспознаје била би саветодавни разговор и психолошка процена/тестирања која ове шк.године није била могућа због пандемије вируса</a:t>
            </a:r>
          </a:p>
          <a:p>
            <a:r>
              <a:rPr lang="sr-Cyrl-RS" sz="2200" dirty="0" smtClean="0"/>
              <a:t>Као замену за то топло вам препоручујемо да посетите веб страницу</a:t>
            </a:r>
            <a:r>
              <a:rPr lang="sr-Cyrl-RS" sz="2200" dirty="0" smtClean="0">
                <a:solidFill>
                  <a:srgbClr val="C00000"/>
                </a:solidFill>
              </a:rPr>
              <a:t> </a:t>
            </a:r>
            <a:r>
              <a:rPr lang="en-US" sz="2200" b="1" dirty="0" smtClean="0">
                <a:solidFill>
                  <a:srgbClr val="0070C0"/>
                </a:solidFill>
              </a:rPr>
              <a:t>www.vodiczaosnovce.nsz.gov.rs</a:t>
            </a:r>
            <a:r>
              <a:rPr lang="sr-Cyrl-RS" sz="2200" dirty="0" smtClean="0">
                <a:solidFill>
                  <a:srgbClr val="0070C0"/>
                </a:solidFill>
              </a:rPr>
              <a:t> </a:t>
            </a:r>
            <a:r>
              <a:rPr lang="sr-Cyrl-RS" sz="2200" dirty="0" smtClean="0">
                <a:solidFill>
                  <a:srgbClr val="FFC000"/>
                </a:solidFill>
              </a:rPr>
              <a:t> </a:t>
            </a:r>
            <a:r>
              <a:rPr lang="sr-Cyrl-RS" sz="2200" dirty="0" smtClean="0"/>
              <a:t>Националне службе за запошљавање на којој се налази онлајн верзија Водича за избор занимања а у оквиру истог могућност </a:t>
            </a:r>
            <a:r>
              <a:rPr lang="sr-Cyrl-RS" sz="2200" i="1" dirty="0" smtClean="0"/>
              <a:t>самопроцене </a:t>
            </a:r>
            <a:r>
              <a:rPr lang="sr-Cyrl-RS" sz="2200" dirty="0" smtClean="0">
                <a:solidFill>
                  <a:schemeClr val="accent1"/>
                </a:solidFill>
              </a:rPr>
              <a:t>професионалних интересовања, способности и особина личности </a:t>
            </a:r>
            <a:r>
              <a:rPr lang="sr-Cyrl-RS" sz="2200" dirty="0" smtClean="0"/>
              <a:t>кроз неколико упитника</a:t>
            </a:r>
          </a:p>
          <a:p>
            <a:r>
              <a:rPr lang="sr-Cyrl-RS" sz="2200" dirty="0" smtClean="0"/>
              <a:t>Упитници из овог  Водича дају могућност и лаког </a:t>
            </a:r>
            <a:r>
              <a:rPr lang="sr-Cyrl-RS" sz="2200" b="1" i="1" dirty="0" smtClean="0"/>
              <a:t>израчунавања резултата </a:t>
            </a:r>
            <a:r>
              <a:rPr lang="sr-Cyrl-RS" sz="2200" dirty="0" smtClean="0"/>
              <a:t>те тако можеш доћи до одговора на питања каква професионална интересовања и које способности највише/најмање поседујеш</a:t>
            </a:r>
          </a:p>
          <a:p>
            <a:r>
              <a:rPr lang="sr-Cyrl-RS" sz="2200" dirty="0" smtClean="0"/>
              <a:t>Поред самоспознаје која се путем истог Водича базира на твојој/сопственој процени на истој веб страници можеш пронаћи и доста корисних информација везаних за следеће важне фазе професионалне орјентације: </a:t>
            </a:r>
            <a:r>
              <a:rPr lang="sr-Cyrl-RS" sz="2200" b="1" i="1" dirty="0" smtClean="0"/>
              <a:t>информације о занимањима и могућностима школовањ</a:t>
            </a:r>
            <a:r>
              <a:rPr lang="sr-Cyrl-RS" b="1" i="1" dirty="0" smtClean="0"/>
              <a:t>а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62000"/>
          </a:xfrm>
        </p:spPr>
        <p:txBody>
          <a:bodyPr/>
          <a:lstStyle/>
          <a:p>
            <a:pPr algn="ctr"/>
            <a:r>
              <a:rPr lang="sr-Cyrl-RS" dirty="0" smtClean="0"/>
              <a:t>ИНФОРМАЦИЈЕ О ЗАНИМАЊИМА</a:t>
            </a:r>
            <a:endParaRPr lang="en-US" dirty="0"/>
          </a:p>
        </p:txBody>
      </p:sp>
      <p:sp>
        <p:nvSpPr>
          <p:cNvPr id="3" name="Content Placeholder 2"/>
          <p:cNvSpPr>
            <a:spLocks noGrp="1"/>
          </p:cNvSpPr>
          <p:nvPr>
            <p:ph sz="quarter" idx="1"/>
          </p:nvPr>
        </p:nvSpPr>
        <p:spPr>
          <a:xfrm>
            <a:off x="533400" y="914400"/>
            <a:ext cx="8153400" cy="5791200"/>
          </a:xfrm>
        </p:spPr>
        <p:txBody>
          <a:bodyPr>
            <a:normAutofit/>
          </a:bodyPr>
          <a:lstStyle/>
          <a:p>
            <a:r>
              <a:rPr lang="sr-Cyrl-RS" sz="2000" dirty="0" smtClean="0"/>
              <a:t>Након самопроцене или упоредо са њом важно је да се упознаш и прикупиш довољно информација о различитим </a:t>
            </a:r>
            <a:r>
              <a:rPr lang="sr-Cyrl-RS" sz="2000" i="1" dirty="0" smtClean="0">
                <a:solidFill>
                  <a:schemeClr val="accent1"/>
                </a:solidFill>
              </a:rPr>
              <a:t>врстама занимања, условима</a:t>
            </a:r>
            <a:r>
              <a:rPr lang="sr-Cyrl-RS" sz="2000" dirty="0" smtClean="0"/>
              <a:t> које је потребно испунити да би се бавио/ла истим, </a:t>
            </a:r>
            <a:r>
              <a:rPr lang="sr-Cyrl-RS" sz="2000" i="1" dirty="0" smtClean="0">
                <a:solidFill>
                  <a:schemeClr val="accent1"/>
                </a:solidFill>
              </a:rPr>
              <a:t>потребним способностима </a:t>
            </a:r>
            <a:r>
              <a:rPr lang="sr-Cyrl-RS" sz="2000" dirty="0" smtClean="0"/>
              <a:t>(физичким, менталним, чулним и сл.) и </a:t>
            </a:r>
            <a:r>
              <a:rPr lang="sr-Cyrl-RS" sz="2000" i="1" dirty="0" smtClean="0">
                <a:solidFill>
                  <a:schemeClr val="accent1"/>
                </a:solidFill>
              </a:rPr>
              <a:t>особинама </a:t>
            </a:r>
            <a:r>
              <a:rPr lang="sr-Cyrl-RS" sz="2000" dirty="0" smtClean="0"/>
              <a:t>важним за рад у оквиру истих</a:t>
            </a:r>
          </a:p>
          <a:p>
            <a:r>
              <a:rPr lang="sr-Cyrl-RS" sz="2000" dirty="0" smtClean="0"/>
              <a:t>У оквиру Водича различита занимања представљена су у оквиру одређених група, по областима/делатностима (нпр. брига о људима, рад са биљкама и животињама, технологија...и сл.) а можеш их претраживати и према почетном слову назива и тако се информисати о њима</a:t>
            </a:r>
          </a:p>
          <a:p>
            <a:endParaRPr lang="sr-Cyrl-RS" sz="2000" dirty="0" smtClean="0"/>
          </a:p>
          <a:p>
            <a:endParaRPr lang="sr-Cyrl-RS" sz="2000" dirty="0" smtClean="0"/>
          </a:p>
          <a:p>
            <a:endParaRPr lang="sr-Cyrl-RS" sz="2000" dirty="0" smtClean="0"/>
          </a:p>
          <a:p>
            <a:r>
              <a:rPr lang="sr-Cyrl-RS" sz="2000" dirty="0" smtClean="0"/>
              <a:t>Поред описа занимања у Водичу су наведене и информације о годинама школавања за изабран образовни профил</a:t>
            </a:r>
            <a:r>
              <a:rPr lang="en-US" sz="2000" dirty="0" smtClean="0"/>
              <a:t>,</a:t>
            </a:r>
            <a:r>
              <a:rPr lang="sr-Cyrl-RS" sz="2000" dirty="0" smtClean="0"/>
              <a:t> као и способностима и особинама важним за обављање конкретног посла</a:t>
            </a:r>
          </a:p>
          <a:p>
            <a:pPr>
              <a:buNone/>
            </a:pPr>
            <a:endParaRPr lang="en-US" dirty="0"/>
          </a:p>
        </p:txBody>
      </p:sp>
      <p:pic>
        <p:nvPicPr>
          <p:cNvPr id="4" name="Picture 3" descr="group-of-diverse-multiethnic-people-with-different-jobs.jpg"/>
          <p:cNvPicPr>
            <a:picLocks noChangeAspect="1"/>
          </p:cNvPicPr>
          <p:nvPr/>
        </p:nvPicPr>
        <p:blipFill>
          <a:blip r:embed="rId2" cstate="print"/>
          <a:stretch>
            <a:fillRect/>
          </a:stretch>
        </p:blipFill>
        <p:spPr>
          <a:xfrm>
            <a:off x="3657600" y="3810000"/>
            <a:ext cx="4572000" cy="1524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2071</TotalTime>
  <Words>1790</Words>
  <Application>Microsoft Office PowerPoint</Application>
  <PresentationFormat>On-screen Show (4:3)</PresentationFormat>
  <Paragraphs>83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Equity</vt:lpstr>
      <vt:lpstr> ВОДИЧ ЗА ИЗБОР ЗАНИМАЊА </vt:lpstr>
      <vt:lpstr>ЗНАЧАЈ ОДЛУКЕ КОЈА ЈЕ ПРЕД ВАМА</vt:lpstr>
      <vt:lpstr>ФАЗЕ ПРОЦЕСА ИЗБОРА ЗАНИМАЊА</vt:lpstr>
      <vt:lpstr>САМОСПОЗНАЈА </vt:lpstr>
      <vt:lpstr>Slide 5</vt:lpstr>
      <vt:lpstr>Slide 6</vt:lpstr>
      <vt:lpstr>Slide 7</vt:lpstr>
      <vt:lpstr>ВОДИЧ ЗА ИЗБОР ЗАНИМАЊА</vt:lpstr>
      <vt:lpstr>ИНФОРМАЦИЈЕ О ЗАНИМАЊИМА</vt:lpstr>
      <vt:lpstr>Slide 10</vt:lpstr>
      <vt:lpstr>Slide 11</vt:lpstr>
      <vt:lpstr>Slide 12</vt:lpstr>
      <vt:lpstr>МОГУЋНОСТИ ШКОЛОВАЊА</vt:lpstr>
      <vt:lpstr>  </vt:lpstr>
      <vt:lpstr>Slide 15</vt:lpstr>
      <vt:lpstr>ОДЛУКА О ИЗБОРУ ЗАНИМАЊА</vt:lpstr>
      <vt:lpstr>ОДЛУКА О ИЗБОРУ ЗАНИМАЊА</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ВОДИЧ ЗА ИЗБОР ЗАНИМАЊА</dc:title>
  <dc:creator>dusica</dc:creator>
  <cp:lastModifiedBy>dusica</cp:lastModifiedBy>
  <cp:revision>134</cp:revision>
  <dcterms:created xsi:type="dcterms:W3CDTF">2020-05-15T11:49:38Z</dcterms:created>
  <dcterms:modified xsi:type="dcterms:W3CDTF">2020-05-22T11:48:59Z</dcterms:modified>
</cp:coreProperties>
</file>